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x="18288000" cy="10287000"/>
  <p:notesSz cx="6858000" cy="9144000"/>
  <p:embeddedFontLst>
    <p:embeddedFont>
      <p:font typeface="Antonio Bold" charset="1" panose="02000803000000000000"/>
      <p:regular r:id="rId18"/>
    </p:embeddedFont>
    <p:embeddedFont>
      <p:font typeface="Open Sauce Bold" charset="1" panose="00000800000000000000"/>
      <p:regular r:id="rId19"/>
    </p:embeddedFont>
    <p:embeddedFont>
      <p:font typeface="Open Sauce" charset="1" panose="00000500000000000000"/>
      <p:regular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.png>
</file>

<file path=ppt/media/image3.png>
</file>

<file path=ppt/media/image4.png>
</file>

<file path=ppt/media/image5.sv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png" Type="http://schemas.openxmlformats.org/officeDocument/2006/relationships/image"/><Relationship Id="rId4" Target="../media/image17.png" Type="http://schemas.openxmlformats.org/officeDocument/2006/relationships/image"/><Relationship Id="rId5" Target="../media/image2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png" Type="http://schemas.openxmlformats.org/officeDocument/2006/relationships/image"/><Relationship Id="rId3" Target="../media/image19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slide2.xml" Type="http://schemas.openxmlformats.org/officeDocument/2006/relationships/slide"/><Relationship Id="rId5" Target="../media/image2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2.png" Type="http://schemas.openxmlformats.org/officeDocument/2006/relationships/image"/><Relationship Id="rId4" Target="slide2.xml" Type="http://schemas.openxmlformats.org/officeDocument/2006/relationships/slid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svg" Type="http://schemas.openxmlformats.org/officeDocument/2006/relationships/image"/><Relationship Id="rId4" Target="../media/image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Relationship Id="rId4" Target="../media/image11.png" Type="http://schemas.openxmlformats.org/officeDocument/2006/relationships/image"/><Relationship Id="rId5" Target="../media/image12.svg" Type="http://schemas.openxmlformats.org/officeDocument/2006/relationships/image"/><Relationship Id="rId6" Target="../media/image13.png" Type="http://schemas.openxmlformats.org/officeDocument/2006/relationships/image"/><Relationship Id="rId7" Target="../media/image14.svg" Type="http://schemas.openxmlformats.org/officeDocument/2006/relationships/image"/><Relationship Id="rId8" Target="../media/image2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188304" y="-1513365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-3270436">
            <a:off x="9315878" y="102642"/>
            <a:ext cx="12098771" cy="6654453"/>
            <a:chOff x="0" y="0"/>
            <a:chExt cx="4060919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207104" y="2944648"/>
            <a:ext cx="5246391" cy="5246370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25046" t="0" r="-25046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0" y="66797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28700" y="2609392"/>
            <a:ext cx="8391022" cy="5581625"/>
            <a:chOff x="0" y="0"/>
            <a:chExt cx="11188030" cy="7442167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133350"/>
              <a:ext cx="11061030" cy="57086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16500"/>
                </a:lnSpc>
              </a:pPr>
              <a:r>
                <a:rPr lang="en-US" b="true" sz="15000" spc="-675">
                  <a:solidFill>
                    <a:srgbClr val="000000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BUSINESS PLAN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127000" y="6349967"/>
              <a:ext cx="11061030" cy="10922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40"/>
                </a:lnSpc>
              </a:pPr>
              <a:r>
                <a:rPr lang="en-US" sz="2700" b="true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Révolutionnez le ménage avec notre Robot Aspirateur Intelligent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8728504" y="1028700"/>
            <a:ext cx="1786609" cy="1786602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-6656865" y="2397378"/>
            <a:ext cx="13313729" cy="5852648"/>
            <a:chOff x="0" y="0"/>
            <a:chExt cx="6350000" cy="6350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83FAE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28700" y="4095750"/>
            <a:ext cx="4431539" cy="2105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 spc="-139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Segments</a:t>
            </a:r>
          </a:p>
          <a:p>
            <a:pPr algn="l" marL="0" indent="0" lvl="0">
              <a:lnSpc>
                <a:spcPts val="8399"/>
              </a:lnSpc>
            </a:pPr>
            <a:r>
              <a:rPr lang="en-US" b="true" sz="6999" spc="-139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de marché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1285154" y="1309719"/>
            <a:ext cx="5974146" cy="1224565"/>
            <a:chOff x="0" y="0"/>
            <a:chExt cx="7965528" cy="1632753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665737"/>
              <a:ext cx="7965528" cy="9671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Robots abordables possédant toutes les fonctionnalités de base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-9525"/>
              <a:ext cx="7965528" cy="536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ENTREE DE GAMME</a:t>
              </a: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285154" y="3626047"/>
            <a:ext cx="5974146" cy="1224565"/>
            <a:chOff x="0" y="0"/>
            <a:chExt cx="7965528" cy="163275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665737"/>
              <a:ext cx="7965528" cy="9671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Produits offrant un bon équilibre entre performances et coûts.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-9525"/>
              <a:ext cx="7965528" cy="536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MILIEU DE GAMME</a:t>
              </a: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1285154" y="5942376"/>
            <a:ext cx="5974146" cy="1224565"/>
            <a:chOff x="0" y="0"/>
            <a:chExt cx="7965528" cy="1632753"/>
          </a:xfrm>
        </p:grpSpPr>
        <p:sp>
          <p:nvSpPr>
            <p:cNvPr name="TextBox 14" id="14"/>
            <p:cNvSpPr txBox="true"/>
            <p:nvPr/>
          </p:nvSpPr>
          <p:spPr>
            <a:xfrm rot="0">
              <a:off x="0" y="665737"/>
              <a:ext cx="7965528" cy="96710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Robots aspirateurs avec des fonctionnalités avancées, technologies de pointe </a:t>
              </a:r>
            </a:p>
          </p:txBody>
        </p:sp>
        <p:sp>
          <p:nvSpPr>
            <p:cNvPr name="TextBox 15" id="15"/>
            <p:cNvSpPr txBox="true"/>
            <p:nvPr/>
          </p:nvSpPr>
          <p:spPr>
            <a:xfrm rot="0">
              <a:off x="0" y="-9525"/>
              <a:ext cx="7965528" cy="536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HAUT DE GAMME</a:t>
              </a:r>
            </a:p>
          </p:txBody>
        </p:sp>
      </p:grpSp>
      <p:grpSp>
        <p:nvGrpSpPr>
          <p:cNvPr name="Group 16" id="16"/>
          <p:cNvGrpSpPr>
            <a:grpSpLocks noChangeAspect="true"/>
          </p:cNvGrpSpPr>
          <p:nvPr/>
        </p:nvGrpSpPr>
        <p:grpSpPr>
          <a:xfrm rot="0">
            <a:off x="8728504" y="3345029"/>
            <a:ext cx="1786609" cy="1786602"/>
            <a:chOff x="0" y="0"/>
            <a:chExt cx="6350000" cy="6349975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-2447" t="0" r="-2447" b="0"/>
              </a:stretch>
            </a:blip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8728504" y="5661357"/>
            <a:ext cx="1786609" cy="1786602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sp>
        <p:nvSpPr>
          <p:cNvPr name="Freeform 20" id="20"/>
          <p:cNvSpPr/>
          <p:nvPr/>
        </p:nvSpPr>
        <p:spPr>
          <a:xfrm flipH="false" flipV="false" rot="0">
            <a:off x="0" y="66797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5400000">
            <a:off x="11646124" y="-1060568"/>
            <a:ext cx="10471590" cy="5235795"/>
          </a:xfrm>
          <a:custGeom>
            <a:avLst/>
            <a:gdLst/>
            <a:ahLst/>
            <a:cxnLst/>
            <a:rect r="r" b="b" t="t" l="l"/>
            <a:pathLst>
              <a:path h="5235795" w="10471590">
                <a:moveTo>
                  <a:pt x="0" y="0"/>
                </a:moveTo>
                <a:lnTo>
                  <a:pt x="10471590" y="0"/>
                </a:lnTo>
                <a:lnTo>
                  <a:pt x="10471590" y="5235795"/>
                </a:lnTo>
                <a:lnTo>
                  <a:pt x="0" y="52357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1021862" y="5998171"/>
            <a:ext cx="6520258" cy="6520258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183FAE"/>
            </a:solidFill>
          </p:spPr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39389" y="2790041"/>
          <a:ext cx="16219911" cy="5371205"/>
        </p:xfrm>
        <a:graphic>
          <a:graphicData uri="http://schemas.openxmlformats.org/drawingml/2006/table">
            <a:tbl>
              <a:tblPr/>
              <a:tblGrid>
                <a:gridCol w="13370991"/>
                <a:gridCol w="2848920"/>
              </a:tblGrid>
              <a:tr h="62217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T1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</a:tr>
              <a:tr h="1288243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Cout immatériel : 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Test, Propriété intéllectuelle, Formation, Publicité, Stockage, Marketing, Logicle de controle, ...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.</a:t>
                      </a:r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16400€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977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Cout matériel : 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Chassis, Capteur, Moteur, Batterie, Cablage, Bac de récup, Interrupteur, station de recharge , filtre , Brosse de nettoyage, ... .</a:t>
                      </a:r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23000 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€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1297701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Cout humain : </a:t>
                      </a:r>
                      <a:endParaRPr lang="en-US" sz="1100"/>
                    </a:p>
                    <a:p>
                      <a:pPr algn="l">
                        <a:lnSpc>
                          <a:spcPts val="2800"/>
                        </a:lnSpc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Ingénieur en robotique, ingénieur en electronique, ingénieur logiciel, ingénieur mécanique, responsable marketing, ...</a:t>
                      </a:r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168250 </a:t>
                      </a: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€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86539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800"/>
                        </a:lnSpc>
                        <a:defRPr/>
                      </a:pPr>
                      <a:r>
                        <a:rPr lang="en-US" sz="20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Total des coûts 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800"/>
                        </a:lnSpc>
                        <a:defRPr/>
                      </a:pPr>
                      <a:r>
                        <a:rPr lang="en-US" sz="2000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207650 €</a:t>
                      </a:r>
                      <a:endParaRPr lang="en-US" sz="1100"/>
                    </a:p>
                  </a:txBody>
                  <a:tcPr marL="101070" marR="101070" marT="101070" marB="10107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7589384" y="860935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4"/>
                </a:lnTo>
                <a:lnTo>
                  <a:pt x="0" y="129788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1028700"/>
            <a:ext cx="12192000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0" indent="0" lvl="0">
              <a:lnSpc>
                <a:spcPts val="8309"/>
              </a:lnSpc>
            </a:pPr>
            <a:r>
              <a:rPr lang="en-US" b="true" sz="6924" spc="-138" u="none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Structure des coûts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4321029" y="9419720"/>
            <a:ext cx="2378991" cy="19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2"/>
              </a:lnSpc>
            </a:pPr>
            <a:r>
              <a:rPr lang="en-US" sz="1225" u="none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</a:rPr>
              <a:t>Retourner à la vue d'ensemble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6275864" y="-1513365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</p:grpSp>
      <p:graphicFrame>
        <p:nvGraphicFramePr>
          <p:cNvPr name="Table 4" id="4"/>
          <p:cNvGraphicFramePr>
            <a:graphicFrameLocks noGrp="true"/>
          </p:cNvGraphicFramePr>
          <p:nvPr/>
        </p:nvGraphicFramePr>
        <p:xfrm>
          <a:off x="8747621" y="1837978"/>
          <a:ext cx="7315200" cy="5133975"/>
        </p:xfrm>
        <a:graphic>
          <a:graphicData uri="http://schemas.openxmlformats.org/drawingml/2006/table">
            <a:tbl>
              <a:tblPr/>
              <a:tblGrid>
                <a:gridCol w="3657600"/>
                <a:gridCol w="3657600"/>
              </a:tblGrid>
              <a:tr h="1026795">
                <a:tc gridSpan="2"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true"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Investissement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215 000 €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RIO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6 mois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Seuil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5500 unités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26795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>
                          <a:solidFill>
                            <a:srgbClr val="FFFFFF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Capitalisation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99ACFF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2940"/>
                        </a:lnSpc>
                        <a:defRPr/>
                      </a:pPr>
                      <a:r>
                        <a:rPr lang="en-US" sz="2100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5% marge net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38100">
                      <a:solidFill>
                        <a:srgbClr val="99AC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5" id="5"/>
          <p:cNvSpPr/>
          <p:nvPr/>
        </p:nvSpPr>
        <p:spPr>
          <a:xfrm flipH="false" flipV="false" rot="0">
            <a:off x="8562803" y="540095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975611" y="4157178"/>
            <a:ext cx="4911328" cy="1972644"/>
            <a:chOff x="0" y="0"/>
            <a:chExt cx="6548437" cy="2630191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9503"/>
              <a:ext cx="6548437" cy="1400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 spc="-139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Conlusion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2158695"/>
              <a:ext cx="6548437" cy="47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40"/>
                </a:lnSpc>
              </a:pPr>
              <a:r>
                <a:rPr lang="en-US" sz="21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Une rentabilité assurée !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5271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>
            <a:grpSpLocks noChangeAspect="true"/>
          </p:cNvGrpSpPr>
          <p:nvPr/>
        </p:nvGrpSpPr>
        <p:grpSpPr>
          <a:xfrm rot="0">
            <a:off x="-3303308" y="-680073"/>
            <a:ext cx="12447308" cy="12447258"/>
            <a:chOff x="0" y="0"/>
            <a:chExt cx="6350000" cy="634997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-25047" r="0" b="-25047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747554" y="730685"/>
            <a:ext cx="5029894" cy="1769215"/>
            <a:chOff x="0" y="0"/>
            <a:chExt cx="6350000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6312027" cy="2195449"/>
            </a:xfrm>
            <a:custGeom>
              <a:avLst/>
              <a:gdLst/>
              <a:ahLst/>
              <a:cxnLst/>
              <a:rect r="r" b="b" t="t" l="l"/>
              <a:pathLst>
                <a:path h="2195449" w="6312027">
                  <a:moveTo>
                    <a:pt x="5214112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5214239" y="0"/>
                  </a:lnTo>
                  <a:cubicBezTo>
                    <a:pt x="5820537" y="0"/>
                    <a:pt x="6312027" y="491490"/>
                    <a:pt x="6312027" y="1097788"/>
                  </a:cubicBezTo>
                  <a:cubicBezTo>
                    <a:pt x="6311900" y="1703959"/>
                    <a:pt x="5820410" y="2195449"/>
                    <a:pt x="5214112" y="2195449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2233549"/>
            </a:xfrm>
            <a:custGeom>
              <a:avLst/>
              <a:gdLst/>
              <a:ahLst/>
              <a:cxnLst/>
              <a:rect r="r" b="b" t="t" l="l"/>
              <a:pathLst>
                <a:path h="2233549" w="6350000">
                  <a:moveTo>
                    <a:pt x="5233162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5233289" y="0"/>
                  </a:lnTo>
                  <a:cubicBezTo>
                    <a:pt x="5848985" y="0"/>
                    <a:pt x="6350000" y="501015"/>
                    <a:pt x="6350000" y="1116838"/>
                  </a:cubicBezTo>
                  <a:cubicBezTo>
                    <a:pt x="6350000" y="1732534"/>
                    <a:pt x="5848985" y="2233549"/>
                    <a:pt x="5233162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5233289" y="2195576"/>
                  </a:lnTo>
                  <a:cubicBezTo>
                    <a:pt x="5828030" y="2195576"/>
                    <a:pt x="6312027" y="1711706"/>
                    <a:pt x="6312027" y="1116838"/>
                  </a:cubicBezTo>
                  <a:cubicBezTo>
                    <a:pt x="6311900" y="521970"/>
                    <a:pt x="5828030" y="38100"/>
                    <a:pt x="5233162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TextBox 7" id="7"/>
          <p:cNvSpPr txBox="true"/>
          <p:nvPr/>
        </p:nvSpPr>
        <p:spPr>
          <a:xfrm rot="0">
            <a:off x="1246910" y="1197246"/>
            <a:ext cx="4031182" cy="819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509"/>
              </a:lnSpc>
            </a:pPr>
            <a:r>
              <a:rPr lang="en-US" b="true" sz="5424" spc="-108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Vue d'ensemble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605189" y="2473325"/>
            <a:ext cx="6654111" cy="494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000"/>
              </a:lnSpc>
            </a:pPr>
            <a:r>
              <a:rPr lang="en-US" b="true" sz="5000" strike="noStrike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Ce qui existe</a:t>
            </a:r>
          </a:p>
          <a:p>
            <a:pPr algn="l" marL="0" indent="0" lvl="0">
              <a:lnSpc>
                <a:spcPts val="10000"/>
              </a:lnSpc>
            </a:pPr>
            <a:r>
              <a:rPr lang="en-US" b="true" sz="5000" strike="noStrike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Notre Robot</a:t>
            </a:r>
          </a:p>
          <a:p>
            <a:pPr algn="l" marL="0" indent="0" lvl="0">
              <a:lnSpc>
                <a:spcPts val="10000"/>
              </a:lnSpc>
            </a:pPr>
            <a:r>
              <a:rPr lang="en-US" b="true" sz="5000" strike="noStrike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Sa supériorité</a:t>
            </a:r>
          </a:p>
          <a:p>
            <a:pPr algn="l" marL="0" indent="0" lvl="0">
              <a:lnSpc>
                <a:spcPts val="10000"/>
              </a:lnSpc>
            </a:pPr>
            <a:r>
              <a:rPr lang="en-US" b="true" sz="5000" strike="noStrike" u="none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Un bon investissement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671898" y="6145754"/>
            <a:ext cx="10471590" cy="5235795"/>
          </a:xfrm>
          <a:custGeom>
            <a:avLst/>
            <a:gdLst/>
            <a:ahLst/>
            <a:cxnLst/>
            <a:rect r="r" b="b" t="t" l="l"/>
            <a:pathLst>
              <a:path h="5235795" w="10471590">
                <a:moveTo>
                  <a:pt x="0" y="0"/>
                </a:moveTo>
                <a:lnTo>
                  <a:pt x="10471590" y="0"/>
                </a:lnTo>
                <a:lnTo>
                  <a:pt x="10471590" y="5235795"/>
                </a:lnTo>
                <a:lnTo>
                  <a:pt x="0" y="52357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aphicFrame>
        <p:nvGraphicFramePr>
          <p:cNvPr name="Table 3" id="3"/>
          <p:cNvGraphicFramePr>
            <a:graphicFrameLocks noGrp="true"/>
          </p:cNvGraphicFramePr>
          <p:nvPr/>
        </p:nvGraphicFramePr>
        <p:xfrm>
          <a:off x="7707334" y="847725"/>
          <a:ext cx="9542441" cy="8591550"/>
        </p:xfrm>
        <a:graphic>
          <a:graphicData uri="http://schemas.openxmlformats.org/drawingml/2006/table">
            <a:tbl>
              <a:tblPr/>
              <a:tblGrid>
                <a:gridCol w="4771220"/>
                <a:gridCol w="4771220"/>
              </a:tblGrid>
              <a:tr h="2829458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b="true" sz="2499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Efficacité de Nettoyage Variable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Détection intelligents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Brosses adaptatives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Diverses surfaces.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</a:tr>
              <a:tr h="2806670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b="true" sz="2499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Compatibilité avec les Animaux de Compagnie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Filtres anti-allergènes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Brosses spéciales pour poils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 Nettoyage programmables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</a:tr>
              <a:tr h="2955422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 b="true">
                          <a:solidFill>
                            <a:srgbClr val="000000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Connectivité et Intégration Domotique Limitées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3499"/>
                        </a:lnSpc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Connectivité Wi-Fi</a:t>
                      </a:r>
                      <a:endParaRPr lang="en-US" sz="1100"/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Applications mobiles</a:t>
                      </a:r>
                    </a:p>
                    <a:p>
                      <a:pPr algn="ctr">
                        <a:lnSpc>
                          <a:spcPts val="3499"/>
                        </a:lnSpc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Plateformes domotiques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</a:tr>
            </a:tbl>
          </a:graphicData>
        </a:graphic>
      </p:graphicFrame>
      <p:sp>
        <p:nvSpPr>
          <p:cNvPr name="TextBox 4" id="4"/>
          <p:cNvSpPr txBox="true"/>
          <p:nvPr/>
        </p:nvSpPr>
        <p:spPr>
          <a:xfrm rot="0">
            <a:off x="1587979" y="8780304"/>
            <a:ext cx="2378991" cy="19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2"/>
              </a:lnSpc>
            </a:pPr>
            <a:r>
              <a:rPr lang="en-US" sz="122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4" action="ppaction://hlinksldjump"/>
              </a:rPr>
              <a:t>Retourner à la vue d'ensemble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4569342"/>
            <a:ext cx="5103800" cy="3162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 spc="-139" u="none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Problèmes et solutions existantes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0" y="66797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0" y="2179435"/>
            <a:ext cx="7886701" cy="8107565"/>
          </a:xfrm>
          <a:prstGeom prst="rect">
            <a:avLst/>
          </a:prstGeom>
          <a:solidFill>
            <a:srgbClr val="183FAE"/>
          </a:solidFill>
        </p:spPr>
      </p:sp>
      <p:grpSp>
        <p:nvGrpSpPr>
          <p:cNvPr name="Group 3" id="3"/>
          <p:cNvGrpSpPr/>
          <p:nvPr/>
        </p:nvGrpSpPr>
        <p:grpSpPr>
          <a:xfrm rot="-3270436">
            <a:off x="-3819097" y="5388148"/>
            <a:ext cx="12098771" cy="6654453"/>
            <a:chOff x="0" y="0"/>
            <a:chExt cx="4060919" cy="2233549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028700" y="3716656"/>
            <a:ext cx="5541666" cy="5541644"/>
            <a:chOff x="0" y="0"/>
            <a:chExt cx="6350000" cy="634997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69069" t="0" r="-69069" b="0"/>
              </a:stretch>
            </a:blipFill>
          </p:spPr>
        </p:sp>
      </p:grpSp>
      <p:sp>
        <p:nvSpPr>
          <p:cNvPr name="Freeform 8" id="8"/>
          <p:cNvSpPr/>
          <p:nvPr/>
        </p:nvSpPr>
        <p:spPr>
          <a:xfrm flipH="false" flipV="false" rot="0">
            <a:off x="0" y="66797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9" id="9"/>
          <p:cNvGrpSpPr/>
          <p:nvPr/>
        </p:nvGrpSpPr>
        <p:grpSpPr>
          <a:xfrm rot="0">
            <a:off x="8654647" y="2869774"/>
            <a:ext cx="9035687" cy="4989725"/>
            <a:chOff x="0" y="0"/>
            <a:chExt cx="12047583" cy="6652966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9525"/>
              <a:ext cx="12047583" cy="14001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 marL="0" indent="0" lvl="0">
                <a:lnSpc>
                  <a:spcPts val="8399"/>
                </a:lnSpc>
              </a:pPr>
              <a:r>
                <a:rPr lang="en-US" b="true" sz="6999" spc="-139">
                  <a:solidFill>
                    <a:srgbClr val="000000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Notre s</a:t>
              </a:r>
              <a:r>
                <a:rPr lang="en-US" b="true" sz="6999" spc="-139">
                  <a:solidFill>
                    <a:srgbClr val="000000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olution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3399650"/>
              <a:ext cx="12047583" cy="325331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250"/>
                </a:lnSpc>
              </a:pPr>
            </a:p>
            <a:p>
              <a:pPr algn="l" marL="539751" indent="-269876" lvl="1">
                <a:lnSpc>
                  <a:spcPts val="3250"/>
                </a:lnSpc>
                <a:buFont typeface="Arial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Composants du robot en adéquation avec les surfaces</a:t>
              </a:r>
            </a:p>
            <a:p>
              <a:pPr algn="l">
                <a:lnSpc>
                  <a:spcPts val="3250"/>
                </a:lnSpc>
              </a:pPr>
            </a:p>
            <a:p>
              <a:pPr algn="l" marL="539751" indent="-269876" lvl="1">
                <a:lnSpc>
                  <a:spcPts val="3250"/>
                </a:lnSpc>
                <a:buFont typeface="Arial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Types de filtres sont adaptables au contexte</a:t>
              </a:r>
            </a:p>
            <a:p>
              <a:pPr algn="l">
                <a:lnSpc>
                  <a:spcPts val="3250"/>
                </a:lnSpc>
              </a:pPr>
            </a:p>
            <a:p>
              <a:pPr algn="l" marL="539751" indent="-269876" lvl="1">
                <a:lnSpc>
                  <a:spcPts val="3250"/>
                </a:lnSpc>
                <a:buFont typeface="Arial"/>
                <a:buChar char="•"/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Modules de connexion répondent aux besoins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3522457" y="2172124"/>
              <a:ext cx="5002668" cy="846667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199"/>
                </a:lnSpc>
              </a:pPr>
              <a:r>
                <a:rPr lang="en-US" b="true" sz="3999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MODULARITÉ</a:t>
              </a:r>
            </a:p>
          </p:txBody>
        </p:sp>
      </p:grp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2487135" y="-9285764"/>
            <a:ext cx="13313729" cy="13313729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</p:grpSp>
      <p:sp>
        <p:nvSpPr>
          <p:cNvPr name="AutoShape 4" id="4"/>
          <p:cNvSpPr/>
          <p:nvPr/>
        </p:nvSpPr>
        <p:spPr>
          <a:xfrm rot="0">
            <a:off x="0" y="8882062"/>
            <a:ext cx="18288000" cy="1404938"/>
          </a:xfrm>
          <a:prstGeom prst="rect">
            <a:avLst/>
          </a:prstGeom>
          <a:solidFill>
            <a:srgbClr val="F1EEEE"/>
          </a:solidFill>
        </p:spPr>
      </p:sp>
      <p:sp>
        <p:nvSpPr>
          <p:cNvPr name="AutoShape 5" id="5"/>
          <p:cNvSpPr/>
          <p:nvPr/>
        </p:nvSpPr>
        <p:spPr>
          <a:xfrm rot="-5400000">
            <a:off x="4937555" y="6208899"/>
            <a:ext cx="2673722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6" id="6"/>
          <p:cNvSpPr/>
          <p:nvPr/>
        </p:nvSpPr>
        <p:spPr>
          <a:xfrm rot="-5400000">
            <a:off x="10676723" y="6208899"/>
            <a:ext cx="2673722" cy="0"/>
          </a:xfrm>
          <a:prstGeom prst="line">
            <a:avLst/>
          </a:prstGeom>
          <a:ln cap="flat" w="9525">
            <a:solidFill>
              <a:srgbClr val="000000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7" id="7"/>
          <p:cNvSpPr/>
          <p:nvPr/>
        </p:nvSpPr>
        <p:spPr>
          <a:xfrm flipH="false" flipV="false" rot="0">
            <a:off x="5388285" y="8935590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6" y="0"/>
                </a:lnTo>
                <a:lnTo>
                  <a:pt x="7684836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5388285" y="1266792"/>
            <a:ext cx="7511429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</a:pPr>
            <a:r>
              <a:rPr lang="en-US" b="true" sz="6999" spc="-139">
                <a:solidFill>
                  <a:srgbClr val="FFFFFF"/>
                </a:solidFill>
                <a:latin typeface="Antonio Bold"/>
                <a:ea typeface="Antonio Bold"/>
                <a:cs typeface="Antonio Bold"/>
                <a:sym typeface="Antonio Bold"/>
              </a:rPr>
              <a:t>Indicateurs clés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28700" y="5509023"/>
            <a:ext cx="4752265" cy="1466426"/>
            <a:chOff x="0" y="0"/>
            <a:chExt cx="6336353" cy="1955235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489357"/>
              <a:ext cx="6336353" cy="465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Fort taux de satisfaction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9525"/>
              <a:ext cx="6336353" cy="11084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TAUX DE SATISFACTION CLIENT 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767868" y="5509023"/>
            <a:ext cx="4752265" cy="1037801"/>
            <a:chOff x="0" y="0"/>
            <a:chExt cx="6336353" cy="1383735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917857"/>
              <a:ext cx="6336353" cy="465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Fidélisation de la clientèle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-9525"/>
              <a:ext cx="6336353" cy="536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TAUX DE RÉTENTION CLIENT 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2507035" y="5509023"/>
            <a:ext cx="4752265" cy="1037801"/>
            <a:chOff x="0" y="0"/>
            <a:chExt cx="6336353" cy="138373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917857"/>
              <a:ext cx="6336353" cy="4658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990"/>
                </a:lnSpc>
              </a:pPr>
              <a:r>
                <a:rPr lang="en-US" sz="23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Croissante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9525"/>
              <a:ext cx="6336353" cy="5369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b="true" sz="26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PART DE MARCHÉ 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3829029" y="2528144"/>
            <a:ext cx="15752129" cy="13223985"/>
            <a:chOff x="0" y="0"/>
            <a:chExt cx="6350000" cy="63500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</p:grpSp>
      <p:grpSp>
        <p:nvGrpSpPr>
          <p:cNvPr name="Group 4" id="4"/>
          <p:cNvGrpSpPr/>
          <p:nvPr/>
        </p:nvGrpSpPr>
        <p:grpSpPr>
          <a:xfrm rot="2700000">
            <a:off x="10105880" y="5102049"/>
            <a:ext cx="12098771" cy="6654453"/>
            <a:chOff x="0" y="0"/>
            <a:chExt cx="4060919" cy="2233549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grpSp>
        <p:nvGrpSpPr>
          <p:cNvPr name="Group 7" id="7"/>
          <p:cNvGrpSpPr>
            <a:grpSpLocks noChangeAspect="true"/>
          </p:cNvGrpSpPr>
          <p:nvPr/>
        </p:nvGrpSpPr>
        <p:grpSpPr>
          <a:xfrm rot="0">
            <a:off x="11651440" y="3753055"/>
            <a:ext cx="5246391" cy="5246370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-4816" t="0" r="-4816" b="0"/>
              </a:stretch>
            </a:blip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0" y="667978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0">
            <a:off x="1044173" y="4276875"/>
            <a:ext cx="7056855" cy="4722549"/>
            <a:chOff x="0" y="0"/>
            <a:chExt cx="9409139" cy="6296733"/>
          </a:xfrm>
        </p:grpSpPr>
        <p:sp>
          <p:nvSpPr>
            <p:cNvPr name="TextBox 11" id="11"/>
            <p:cNvSpPr txBox="true"/>
            <p:nvPr/>
          </p:nvSpPr>
          <p:spPr>
            <a:xfrm rot="0">
              <a:off x="0" y="4840254"/>
              <a:ext cx="9409139" cy="14564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sz="2300">
                  <a:solidFill>
                    <a:srgbClr val="FFFFFF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Adoptez un robot aspirateur innovant qui vous ressemble et évolue selon vos besoins et s’adapte à votre domicile.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0" y="9459"/>
              <a:ext cx="9409139" cy="421957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8399"/>
                </a:lnSpc>
              </a:pPr>
              <a:r>
                <a:rPr lang="en-US" sz="6999" spc="-139" b="true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Votre budget</a:t>
              </a:r>
            </a:p>
            <a:p>
              <a:pPr algn="l">
                <a:lnSpc>
                  <a:spcPts val="8399"/>
                </a:lnSpc>
              </a:pPr>
              <a:r>
                <a:rPr lang="en-US" sz="6999" spc="-139" b="true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Vos besoins</a:t>
              </a:r>
            </a:p>
            <a:p>
              <a:pPr algn="l" marL="0" indent="0" lvl="0">
                <a:lnSpc>
                  <a:spcPts val="8399"/>
                </a:lnSpc>
              </a:pPr>
              <a:r>
                <a:rPr lang="en-US" b="true" sz="6999" spc="-139">
                  <a:solidFill>
                    <a:srgbClr val="FFFFFF"/>
                  </a:solidFill>
                  <a:latin typeface="Antonio Bold"/>
                  <a:ea typeface="Antonio Bold"/>
                  <a:cs typeface="Antonio Bold"/>
                  <a:sym typeface="Antonio Bold"/>
                </a:rPr>
                <a:t>Votre robot</a:t>
              </a: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4420490" y="1321014"/>
            <a:ext cx="2378991" cy="19399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92"/>
              </a:lnSpc>
            </a:pPr>
            <a:r>
              <a:rPr lang="en-US" sz="1225">
                <a:solidFill>
                  <a:srgbClr val="FFFFFF"/>
                </a:solidFill>
                <a:latin typeface="Open Sauce"/>
                <a:ea typeface="Open Sauce"/>
                <a:cs typeface="Open Sauce"/>
                <a:sym typeface="Open Sauce"/>
                <a:hlinkClick r:id="rId4" action="ppaction://hlinksldjump"/>
              </a:rPr>
              <a:t>Retourner à la vue d'ensemble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1748701" y="5421854"/>
            <a:ext cx="10471590" cy="5235795"/>
          </a:xfrm>
          <a:custGeom>
            <a:avLst/>
            <a:gdLst/>
            <a:ahLst/>
            <a:cxnLst/>
            <a:rect r="r" b="b" t="t" l="l"/>
            <a:pathLst>
              <a:path h="5235795" w="10471590">
                <a:moveTo>
                  <a:pt x="0" y="0"/>
                </a:moveTo>
                <a:lnTo>
                  <a:pt x="10471589" y="0"/>
                </a:lnTo>
                <a:lnTo>
                  <a:pt x="10471589" y="5235795"/>
                </a:lnTo>
                <a:lnTo>
                  <a:pt x="0" y="52357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1083024" y="-4748625"/>
            <a:ext cx="10170480" cy="1017048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5271FF"/>
            </a:solidFill>
          </p:spPr>
        </p:sp>
      </p:grpSp>
      <p:graphicFrame>
        <p:nvGraphicFramePr>
          <p:cNvPr name="Table 5" id="5"/>
          <p:cNvGraphicFramePr>
            <a:graphicFrameLocks noGrp="true"/>
          </p:cNvGraphicFramePr>
          <p:nvPr/>
        </p:nvGraphicFramePr>
        <p:xfrm>
          <a:off x="1028700" y="1028700"/>
          <a:ext cx="16202025" cy="6947174"/>
        </p:xfrm>
        <a:graphic>
          <a:graphicData uri="http://schemas.openxmlformats.org/drawingml/2006/table">
            <a:tbl>
              <a:tblPr/>
              <a:tblGrid>
                <a:gridCol w="4050506"/>
                <a:gridCol w="4060037"/>
                <a:gridCol w="4040976"/>
                <a:gridCol w="4050506"/>
              </a:tblGrid>
              <a:tr h="2212834"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S</a:t>
                      </a:r>
                      <a:endParaRPr lang="en-US" sz="1100"/>
                    </a:p>
                    <a:p>
                      <a:pPr algn="ctr">
                        <a:lnSpc>
                          <a:spcPts val="5599"/>
                        </a:lnSpc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(forces)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3FA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W</a:t>
                      </a:r>
                      <a:endParaRPr lang="en-US" sz="1100"/>
                    </a:p>
                    <a:p>
                      <a:pPr algn="ctr">
                        <a:lnSpc>
                          <a:spcPts val="5599"/>
                        </a:lnSpc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(faiblesses)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3FA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O </a:t>
                      </a:r>
                      <a:endParaRPr lang="en-US" sz="1100"/>
                    </a:p>
                    <a:p>
                      <a:pPr algn="ctr">
                        <a:lnSpc>
                          <a:spcPts val="5599"/>
                        </a:lnSpc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(opportunités)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3FA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ctr">
                        <a:lnSpc>
                          <a:spcPts val="8400"/>
                        </a:lnSpc>
                        <a:defRPr/>
                      </a:pPr>
                      <a:r>
                        <a:rPr lang="en-US" sz="6000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T </a:t>
                      </a:r>
                      <a:endParaRPr lang="en-US" sz="1100"/>
                    </a:p>
                    <a:p>
                      <a:pPr algn="ctr">
                        <a:lnSpc>
                          <a:spcPts val="5599"/>
                        </a:lnSpc>
                      </a:pPr>
                      <a:r>
                        <a:rPr lang="en-US" sz="3999" b="true">
                          <a:solidFill>
                            <a:srgbClr val="FFFFFF"/>
                          </a:solidFill>
                          <a:latin typeface="Open Sauce Bold"/>
                          <a:ea typeface="Open Sauce Bold"/>
                          <a:cs typeface="Open Sauce Bold"/>
                          <a:sym typeface="Open Sauce Bold"/>
                        </a:rPr>
                        <a:t>(menaces)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183FAE"/>
                    </a:solidFill>
                  </a:tcPr>
                </a:tc>
              </a:tr>
              <a:tr h="4734340"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Technologie Avancée 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Modularité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3499"/>
                        </a:lnSpc>
                        <a:defRPr/>
                      </a:pP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Entretien Fréquent </a:t>
                      </a:r>
                    </a:p>
                    <a:p>
                      <a:pPr algn="l">
                        <a:lnSpc>
                          <a:spcPts val="3499"/>
                        </a:lnSpc>
                      </a:pP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Croissance du Marché des Appareils Intelligents 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Innovation Continue 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  <a:tc>
                  <a:txBody>
                    <a:bodyPr anchor="t" rtlCol="false"/>
                    <a:lstStyle/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  <a:defRPr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Évolution de la règlementation</a:t>
                      </a:r>
                      <a:endParaRPr lang="en-US" sz="1100"/>
                    </a:p>
                    <a:p>
                      <a:pPr algn="l" marL="539748" indent="-269874" lvl="1">
                        <a:lnSpc>
                          <a:spcPts val="3499"/>
                        </a:lnSpc>
                        <a:buFont typeface="Arial"/>
                        <a:buChar char="•"/>
                      </a:pPr>
                      <a:r>
                        <a:rPr lang="en-US" sz="2499">
                          <a:solidFill>
                            <a:srgbClr val="000000"/>
                          </a:solidFill>
                          <a:latin typeface="Open Sauce"/>
                          <a:ea typeface="Open Sauce"/>
                          <a:cs typeface="Open Sauce"/>
                          <a:sym typeface="Open Sauce"/>
                        </a:rPr>
                        <a:t>Marché concurrenciel</a:t>
                      </a:r>
                    </a:p>
                  </a:txBody>
                  <a:tcPr marL="190500" marR="190500" marT="190500" marB="190500" anchor="ctr">
                    <a:lnL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9525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1EEEE"/>
                    </a:solidFill>
                  </a:tcPr>
                </a:tc>
              </a:tr>
            </a:tbl>
          </a:graphicData>
        </a:graphic>
      </p:graphicFrame>
      <p:sp>
        <p:nvSpPr>
          <p:cNvPr name="Freeform 6" id="6"/>
          <p:cNvSpPr/>
          <p:nvPr/>
        </p:nvSpPr>
        <p:spPr>
          <a:xfrm flipH="false" flipV="false" rot="0">
            <a:off x="9374958" y="8383827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5497707" cy="10287000"/>
          </a:xfrm>
          <a:custGeom>
            <a:avLst/>
            <a:gdLst/>
            <a:ahLst/>
            <a:cxnLst/>
            <a:rect r="r" b="b" t="t" l="l"/>
            <a:pathLst>
              <a:path h="10287000" w="5497707">
                <a:moveTo>
                  <a:pt x="0" y="0"/>
                </a:moveTo>
                <a:lnTo>
                  <a:pt x="5497707" y="0"/>
                </a:lnTo>
                <a:lnTo>
                  <a:pt x="5497707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14758" t="0" r="-9906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996320" y="8188649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6" y="0"/>
                </a:lnTo>
                <a:lnTo>
                  <a:pt x="7684836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6926214" y="1498293"/>
            <a:ext cx="10237836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8399"/>
              </a:lnSpc>
            </a:pPr>
            <a:r>
              <a:rPr lang="en-US" b="true" sz="6999" spc="-139" u="none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Valeur ajoutée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7021464" y="4431976"/>
            <a:ext cx="2825043" cy="1826273"/>
            <a:chOff x="0" y="0"/>
            <a:chExt cx="3766725" cy="2435031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1303937"/>
              <a:ext cx="3766725" cy="11313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Permet de gagner en compétitivité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-9525"/>
              <a:ext cx="3766725" cy="9611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b="true" sz="23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INNOVATION CONTINUE 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727860" y="4431976"/>
            <a:ext cx="2825043" cy="2702573"/>
            <a:chOff x="0" y="0"/>
            <a:chExt cx="3766725" cy="3603431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1303937"/>
              <a:ext cx="3766725" cy="22997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Amélioration de la durabilité,  utilisation sur le long terme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-9525"/>
              <a:ext cx="3766725" cy="9611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b="true" sz="23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DURABILITÉ ET ROBUSTESSE 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4434257" y="4431976"/>
            <a:ext cx="2825043" cy="2264423"/>
            <a:chOff x="0" y="0"/>
            <a:chExt cx="3766725" cy="3019231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1303937"/>
              <a:ext cx="3766725" cy="1715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500"/>
                </a:lnSpc>
              </a:pPr>
              <a:r>
                <a:rPr lang="en-US" sz="250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Répond aux besoins individuels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-9525"/>
              <a:ext cx="3766725" cy="96117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990"/>
                </a:lnSpc>
              </a:pPr>
              <a:r>
                <a:rPr lang="en-US" b="true" sz="23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PROGRAMMATION PERSONNALISÉE 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5400000">
            <a:off x="-1638239" y="4966986"/>
            <a:ext cx="9969865" cy="5483532"/>
            <a:chOff x="0" y="0"/>
            <a:chExt cx="4060919" cy="223354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2821031" y="3533983"/>
            <a:ext cx="1051326" cy="854441"/>
          </a:xfrm>
          <a:custGeom>
            <a:avLst/>
            <a:gdLst/>
            <a:ahLst/>
            <a:cxnLst/>
            <a:rect r="r" b="b" t="t" l="l"/>
            <a:pathLst>
              <a:path h="854441" w="1051326">
                <a:moveTo>
                  <a:pt x="0" y="0"/>
                </a:moveTo>
                <a:lnTo>
                  <a:pt x="1051325" y="0"/>
                </a:lnTo>
                <a:lnTo>
                  <a:pt x="1051325" y="854441"/>
                </a:lnTo>
                <a:lnTo>
                  <a:pt x="0" y="85444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5400000">
            <a:off x="9956374" y="4966986"/>
            <a:ext cx="9969865" cy="5483532"/>
            <a:chOff x="0" y="0"/>
            <a:chExt cx="4060919" cy="2233549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9" id="9"/>
          <p:cNvSpPr/>
          <p:nvPr/>
        </p:nvSpPr>
        <p:spPr>
          <a:xfrm flipH="false" flipV="false" rot="0">
            <a:off x="14399898" y="3533983"/>
            <a:ext cx="1082817" cy="854441"/>
          </a:xfrm>
          <a:custGeom>
            <a:avLst/>
            <a:gdLst/>
            <a:ahLst/>
            <a:cxnLst/>
            <a:rect r="r" b="b" t="t" l="l"/>
            <a:pathLst>
              <a:path h="854441" w="1082817">
                <a:moveTo>
                  <a:pt x="0" y="0"/>
                </a:moveTo>
                <a:lnTo>
                  <a:pt x="1082817" y="0"/>
                </a:lnTo>
                <a:lnTo>
                  <a:pt x="1082817" y="854441"/>
                </a:lnTo>
                <a:lnTo>
                  <a:pt x="0" y="85444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0" id="10"/>
          <p:cNvGrpSpPr/>
          <p:nvPr/>
        </p:nvGrpSpPr>
        <p:grpSpPr>
          <a:xfrm rot="5400000">
            <a:off x="4159068" y="4966986"/>
            <a:ext cx="9969865" cy="5483532"/>
            <a:chOff x="0" y="0"/>
            <a:chExt cx="4060919" cy="2233549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9050" y="19050"/>
              <a:ext cx="4022947" cy="2195449"/>
            </a:xfrm>
            <a:custGeom>
              <a:avLst/>
              <a:gdLst/>
              <a:ahLst/>
              <a:cxnLst/>
              <a:rect r="r" b="b" t="t" l="l"/>
              <a:pathLst>
                <a:path h="2195449" w="4022947">
                  <a:moveTo>
                    <a:pt x="2925031" y="2195449"/>
                  </a:moveTo>
                  <a:lnTo>
                    <a:pt x="1097788" y="2195449"/>
                  </a:lnTo>
                  <a:cubicBezTo>
                    <a:pt x="491490" y="2195449"/>
                    <a:pt x="0" y="1703959"/>
                    <a:pt x="0" y="1097661"/>
                  </a:cubicBezTo>
                  <a:cubicBezTo>
                    <a:pt x="0" y="491490"/>
                    <a:pt x="491490" y="0"/>
                    <a:pt x="1097788" y="0"/>
                  </a:cubicBezTo>
                  <a:lnTo>
                    <a:pt x="2925158" y="0"/>
                  </a:lnTo>
                  <a:cubicBezTo>
                    <a:pt x="3531457" y="0"/>
                    <a:pt x="4022947" y="491490"/>
                    <a:pt x="4022947" y="1097788"/>
                  </a:cubicBezTo>
                  <a:cubicBezTo>
                    <a:pt x="4022820" y="1703959"/>
                    <a:pt x="3531329" y="2195449"/>
                    <a:pt x="2925031" y="2195449"/>
                  </a:cubicBezTo>
                  <a:close/>
                </a:path>
              </a:pathLst>
            </a:custGeom>
            <a:solidFill>
              <a:srgbClr val="F1EEEE"/>
            </a:solidFill>
          </p:spPr>
        </p:sp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4060920" cy="2233549"/>
            </a:xfrm>
            <a:custGeom>
              <a:avLst/>
              <a:gdLst/>
              <a:ahLst/>
              <a:cxnLst/>
              <a:rect r="r" b="b" t="t" l="l"/>
              <a:pathLst>
                <a:path h="2233549" w="4060920">
                  <a:moveTo>
                    <a:pt x="2944081" y="2233549"/>
                  </a:moveTo>
                  <a:lnTo>
                    <a:pt x="1116838" y="2233549"/>
                  </a:lnTo>
                  <a:cubicBezTo>
                    <a:pt x="501015" y="2233549"/>
                    <a:pt x="0" y="1732534"/>
                    <a:pt x="0" y="1116838"/>
                  </a:cubicBezTo>
                  <a:cubicBezTo>
                    <a:pt x="0" y="501015"/>
                    <a:pt x="501015" y="0"/>
                    <a:pt x="1116838" y="0"/>
                  </a:cubicBezTo>
                  <a:lnTo>
                    <a:pt x="2944208" y="0"/>
                  </a:lnTo>
                  <a:cubicBezTo>
                    <a:pt x="3559904" y="0"/>
                    <a:pt x="4060920" y="501015"/>
                    <a:pt x="4060920" y="1116838"/>
                  </a:cubicBezTo>
                  <a:cubicBezTo>
                    <a:pt x="4060920" y="1732534"/>
                    <a:pt x="3559904" y="2233549"/>
                    <a:pt x="2944081" y="2233549"/>
                  </a:cubicBezTo>
                  <a:close/>
                  <a:moveTo>
                    <a:pt x="1116838" y="38100"/>
                  </a:moveTo>
                  <a:cubicBezTo>
                    <a:pt x="521970" y="38100"/>
                    <a:pt x="38100" y="521970"/>
                    <a:pt x="38100" y="1116838"/>
                  </a:cubicBezTo>
                  <a:cubicBezTo>
                    <a:pt x="38100" y="1711579"/>
                    <a:pt x="521970" y="2195576"/>
                    <a:pt x="1116838" y="2195576"/>
                  </a:cubicBezTo>
                  <a:lnTo>
                    <a:pt x="2944208" y="2195576"/>
                  </a:lnTo>
                  <a:cubicBezTo>
                    <a:pt x="3538950" y="2195576"/>
                    <a:pt x="4022947" y="1711706"/>
                    <a:pt x="4022947" y="1116838"/>
                  </a:cubicBezTo>
                  <a:cubicBezTo>
                    <a:pt x="4022820" y="521970"/>
                    <a:pt x="3538949" y="38100"/>
                    <a:pt x="2944081" y="38100"/>
                  </a:cubicBezTo>
                  <a:lnTo>
                    <a:pt x="1116838" y="38100"/>
                  </a:lnTo>
                  <a:close/>
                </a:path>
              </a:pathLst>
            </a:custGeom>
            <a:solidFill>
              <a:srgbClr val="F1EEEE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8510255" y="3550925"/>
            <a:ext cx="1129670" cy="854441"/>
          </a:xfrm>
          <a:custGeom>
            <a:avLst/>
            <a:gdLst/>
            <a:ahLst/>
            <a:cxnLst/>
            <a:rect r="r" b="b" t="t" l="l"/>
            <a:pathLst>
              <a:path h="854441" w="1129670">
                <a:moveTo>
                  <a:pt x="0" y="0"/>
                </a:moveTo>
                <a:lnTo>
                  <a:pt x="1129670" y="0"/>
                </a:lnTo>
                <a:lnTo>
                  <a:pt x="1129670" y="854441"/>
                </a:lnTo>
                <a:lnTo>
                  <a:pt x="0" y="85444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1924623" y="1038225"/>
            <a:ext cx="14438754" cy="1047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8399"/>
              </a:lnSpc>
            </a:pPr>
            <a:r>
              <a:rPr lang="en-US" b="true" sz="6999" spc="-139">
                <a:solidFill>
                  <a:srgbClr val="000000"/>
                </a:solidFill>
                <a:latin typeface="Antonio Bold"/>
                <a:ea typeface="Antonio Bold"/>
                <a:cs typeface="Antonio Bold"/>
                <a:sym typeface="Antonio Bold"/>
              </a:rPr>
              <a:t>Canaux de communication</a:t>
            </a:r>
          </a:p>
        </p:txBody>
      </p:sp>
      <p:grpSp>
        <p:nvGrpSpPr>
          <p:cNvPr name="Group 15" id="15"/>
          <p:cNvGrpSpPr/>
          <p:nvPr/>
        </p:nvGrpSpPr>
        <p:grpSpPr>
          <a:xfrm rot="0">
            <a:off x="1470652" y="5198388"/>
            <a:ext cx="3752083" cy="1641686"/>
            <a:chOff x="0" y="0"/>
            <a:chExt cx="5002777" cy="2188914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1688535"/>
              <a:ext cx="5002777" cy="4292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19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Salons, evenements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-38100"/>
              <a:ext cx="5002777" cy="133180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0"/>
                </a:lnSpc>
              </a:pPr>
              <a:r>
                <a:rPr lang="en-US" b="true" sz="31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RELATIONS PUBLIQUES 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3065265" y="5198388"/>
            <a:ext cx="3752083" cy="1623588"/>
            <a:chOff x="0" y="0"/>
            <a:chExt cx="5002777" cy="216478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1664405"/>
              <a:ext cx="5002777" cy="4292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19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Télévision, radio , flyers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-38100"/>
              <a:ext cx="5002777" cy="13318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0"/>
                </a:lnSpc>
              </a:pPr>
              <a:r>
                <a:rPr lang="en-US" b="true" sz="31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PUBLICITÉS TRADITIONNELLES </a:t>
              </a: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7262384" y="5198388"/>
            <a:ext cx="3752083" cy="1118763"/>
            <a:chOff x="0" y="0"/>
            <a:chExt cx="5002777" cy="1491684"/>
          </a:xfrm>
        </p:grpSpPr>
        <p:sp>
          <p:nvSpPr>
            <p:cNvPr name="TextBox 22" id="22"/>
            <p:cNvSpPr txBox="true"/>
            <p:nvPr/>
          </p:nvSpPr>
          <p:spPr>
            <a:xfrm rot="0">
              <a:off x="0" y="991305"/>
              <a:ext cx="5002777" cy="429259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2730"/>
                </a:lnSpc>
              </a:pPr>
              <a:r>
                <a:rPr lang="en-US" sz="1950">
                  <a:solidFill>
                    <a:srgbClr val="000000"/>
                  </a:solidFill>
                  <a:latin typeface="Open Sauce"/>
                  <a:ea typeface="Open Sauce"/>
                  <a:cs typeface="Open Sauce"/>
                  <a:sym typeface="Open Sauce"/>
                </a:rPr>
                <a:t>Sites WEB, réseaux sociaux</a:t>
              </a:r>
            </a:p>
          </p:txBody>
        </p:sp>
        <p:sp>
          <p:nvSpPr>
            <p:cNvPr name="TextBox 23" id="23"/>
            <p:cNvSpPr txBox="true"/>
            <p:nvPr/>
          </p:nvSpPr>
          <p:spPr>
            <a:xfrm rot="0">
              <a:off x="0" y="-38100"/>
              <a:ext cx="5002777" cy="65870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030"/>
                </a:lnSpc>
              </a:pPr>
              <a:r>
                <a:rPr lang="en-US" b="true" sz="3100">
                  <a:solidFill>
                    <a:srgbClr val="000000"/>
                  </a:solidFill>
                  <a:latin typeface="Open Sauce Bold"/>
                  <a:ea typeface="Open Sauce Bold"/>
                  <a:cs typeface="Open Sauce Bold"/>
                  <a:sym typeface="Open Sauce Bold"/>
                </a:rPr>
                <a:t>DIGITAL</a:t>
              </a:r>
            </a:p>
          </p:txBody>
        </p:sp>
      </p:grpSp>
      <p:sp>
        <p:nvSpPr>
          <p:cNvPr name="AutoShape 24" id="24"/>
          <p:cNvSpPr/>
          <p:nvPr/>
        </p:nvSpPr>
        <p:spPr>
          <a:xfrm rot="0">
            <a:off x="0" y="8692169"/>
            <a:ext cx="18288000" cy="1594831"/>
          </a:xfrm>
          <a:prstGeom prst="rect">
            <a:avLst/>
          </a:prstGeom>
          <a:solidFill>
            <a:srgbClr val="5271FF"/>
          </a:solidFill>
        </p:spPr>
      </p:sp>
      <p:sp>
        <p:nvSpPr>
          <p:cNvPr name="Freeform 25" id="25"/>
          <p:cNvSpPr/>
          <p:nvPr/>
        </p:nvSpPr>
        <p:spPr>
          <a:xfrm flipH="false" flipV="false" rot="0">
            <a:off x="-422451" y="0"/>
            <a:ext cx="7684835" cy="1297883"/>
          </a:xfrm>
          <a:custGeom>
            <a:avLst/>
            <a:gdLst/>
            <a:ahLst/>
            <a:cxnLst/>
            <a:rect r="r" b="b" t="t" l="l"/>
            <a:pathLst>
              <a:path h="1297883" w="7684835">
                <a:moveTo>
                  <a:pt x="0" y="0"/>
                </a:moveTo>
                <a:lnTo>
                  <a:pt x="7684835" y="0"/>
                </a:lnTo>
                <a:lnTo>
                  <a:pt x="7684835" y="1297883"/>
                </a:lnTo>
                <a:lnTo>
                  <a:pt x="0" y="129788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DAF1Xn4Y7yI</dc:identifier>
  <dcterms:modified xsi:type="dcterms:W3CDTF">2011-08-01T06:04:30Z</dcterms:modified>
  <cp:revision>1</cp:revision>
  <dc:title>Présentation d'entreprise Plan d'action commercial Géométrique en Vert noir et blanc</dc:title>
</cp:coreProperties>
</file>

<file path=docProps/thumbnail.jpeg>
</file>